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8"/>
  </p:notesMasterIdLst>
  <p:handoutMasterIdLst>
    <p:handoutMasterId r:id="rId19"/>
  </p:handoutMasterIdLst>
  <p:sldIdLst>
    <p:sldId id="257" r:id="rId5"/>
    <p:sldId id="389" r:id="rId6"/>
    <p:sldId id="398" r:id="rId7"/>
    <p:sldId id="396" r:id="rId8"/>
    <p:sldId id="404" r:id="rId9"/>
    <p:sldId id="397" r:id="rId10"/>
    <p:sldId id="384" r:id="rId11"/>
    <p:sldId id="399" r:id="rId12"/>
    <p:sldId id="393" r:id="rId13"/>
    <p:sldId id="400" r:id="rId14"/>
    <p:sldId id="405" r:id="rId15"/>
    <p:sldId id="401" r:id="rId16"/>
    <p:sldId id="39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3725" autoAdjust="0"/>
  </p:normalViewPr>
  <p:slideViewPr>
    <p:cSldViewPr snapToGrid="0">
      <p:cViewPr varScale="1">
        <p:scale>
          <a:sx n="112" d="100"/>
          <a:sy n="112" d="100"/>
        </p:scale>
        <p:origin x="438" y="10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1911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F2C1D-F243-42AB-ADF2-E7CB4E04900E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DBB5-5B4A-4483-935D-A73935186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CE34E-5667-4A32-A6BA-10C7A552BC63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CE34D-CFF1-4FFE-815B-D050E7ED2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3A999-5E0E-42CA-8400-604AE921FF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anchor="b" anchorCtr="0">
            <a:noAutofit/>
          </a:bodyPr>
          <a:lstStyle/>
          <a:p>
            <a:r>
              <a:rPr lang="en-US" sz="4800" dirty="0"/>
              <a:t>3DFloat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 dirty="0"/>
              <a:t>Click to EDIT</a:t>
            </a:r>
          </a:p>
        </p:txBody>
      </p:sp>
      <p:sp>
        <p:nvSpPr>
          <p:cNvPr id="21" name="Content Placeholder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anchor="b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anchor="t" anchorCtr="0">
            <a:noAutofit/>
          </a:bodyPr>
          <a:lstStyle>
            <a:lvl1pPr>
              <a:buNone/>
              <a:defRPr/>
            </a:lvl1pPr>
          </a:lstStyle>
          <a:p>
            <a:pPr>
              <a:lnSpc>
                <a:spcPct val="120000"/>
              </a:lnSpc>
            </a:pPr>
            <a:r>
              <a:rPr lang="en-US" sz="1600" dirty="0"/>
              <a:t>Click to add text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Picture Placeholder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anchor="b" anchorCtr="0">
            <a:noAutofit/>
          </a:bodyPr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>
            <a:noAutofit/>
          </a:bodyPr>
          <a:lstStyle>
            <a:lvl1pPr>
              <a:buNone/>
              <a:defRPr sz="2400"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brea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r>
              <a:rPr lang="en-US">
                <a:solidFill>
                  <a:schemeClr val="tx1">
                    <a:alpha val="6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hart Ta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anchor="b" anchorCtr="0">
            <a:no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2" name="Oval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Title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>
            <a:noAutofit/>
          </a:bodyPr>
          <a:lstStyle/>
          <a:p>
            <a:r>
              <a:rPr lang="en-US" dirty="0"/>
              <a:t>Team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6" name="Picture Placeholder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7" name="Picture Placeholder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58" name="Picture Placeholder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Picture Placeholder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>
            <a:noAutofit/>
          </a:bodyPr>
          <a:lstStyle>
            <a:lvl1pPr>
              <a:buNone/>
              <a:defRPr sz="2000" b="1"/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>
            <a:no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n-US" sz="48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/>
          <a:p>
            <a:r>
              <a:rPr lang="en-US"/>
              <a:t>Tuesday, February 2, 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Tuesday, February 2, 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3" y="530257"/>
            <a:ext cx="3565524" cy="2384898"/>
          </a:xfrm>
        </p:spPr>
        <p:txBody>
          <a:bodyPr anchor="b" anchorCtr="0">
            <a:normAutofit fontScale="90000"/>
          </a:bodyPr>
          <a:lstStyle/>
          <a:p>
            <a:pPr algn="ctr"/>
            <a:r>
              <a:rPr lang="en-US" sz="3100" dirty="0">
                <a:solidFill>
                  <a:srgbClr val="FF0000"/>
                </a:solidFill>
              </a:rPr>
              <a:t>Emotions 1</a:t>
            </a:r>
            <a:br>
              <a:rPr lang="en-US" dirty="0"/>
            </a:br>
            <a:r>
              <a:rPr lang="en-US" dirty="0"/>
              <a:t>The Touch Exercise</a:t>
            </a:r>
            <a:br>
              <a:rPr lang="en-US" dirty="0"/>
            </a:br>
            <a:endParaRPr lang="en-US" dirty="0"/>
          </a:p>
        </p:txBody>
      </p:sp>
      <p:pic>
        <p:nvPicPr>
          <p:cNvPr id="14" name="Picture Placeholder 13" descr="Data Points Digital background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45039" y="3568700"/>
            <a:ext cx="4093436" cy="223774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Bruce Anderson</a:t>
            </a:r>
          </a:p>
          <a:p>
            <a:r>
              <a:rPr lang="en-US" dirty="0">
                <a:solidFill>
                  <a:schemeClr val="tx1"/>
                </a:solidFill>
              </a:rPr>
              <a:t>Ursula Ivonoffski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+mj-lt"/>
              </a:rPr>
              <a:t>Desire Guy Hypnosis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2B840-B9C1-2D33-E4B7-D970B6D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588" y="6558486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BEE2CB-D403-99DA-2E54-313E0D955C36}"/>
              </a:ext>
            </a:extLst>
          </p:cNvPr>
          <p:cNvSpPr txBox="1"/>
          <p:nvPr/>
        </p:nvSpPr>
        <p:spPr>
          <a:xfrm>
            <a:off x="517561" y="1098569"/>
            <a:ext cx="111568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Stroke for 30 seconds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Feel the direct and indirect sensations &amp; compare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Stop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Notice how the direct and indirect sensations fade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Describe this to your guide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Repeat for 3 minutes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28F52-FFE8-09EE-E566-22E449C90FA1}"/>
              </a:ext>
            </a:extLst>
          </p:cNvPr>
          <p:cNvSpPr txBox="1"/>
          <p:nvPr/>
        </p:nvSpPr>
        <p:spPr>
          <a:xfrm>
            <a:off x="162370" y="211123"/>
            <a:ext cx="1181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masis MT Pro Black" panose="02040A04050005020304" pitchFamily="18" charset="0"/>
              </a:rPr>
              <a:t>Breakout 2 cheat sheet – 6 min</a:t>
            </a:r>
            <a:endParaRPr lang="en-CA" sz="48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646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88BE78E9-8445-9E8B-4F3C-C87A1B8EB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350788"/>
            <a:ext cx="11090275" cy="860823"/>
          </a:xfrm>
        </p:spPr>
        <p:txBody>
          <a:bodyPr/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masis MT Pro Black" panose="02040A04050005020304" pitchFamily="18" charset="0"/>
              </a:rPr>
              <a:t>Imagination</a:t>
            </a:r>
            <a:endParaRPr lang="en-CA" sz="54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5B547C7-11C0-6722-F6E6-FD57FD514E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365499"/>
            <a:ext cx="10934685" cy="51417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tx1"/>
                </a:solidFill>
              </a:rPr>
              <a:t>This is the part that tends to blow people’s minds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4000" dirty="0">
                <a:solidFill>
                  <a:schemeClr val="tx1"/>
                </a:solidFill>
              </a:rPr>
              <a:t>The objective is to create THE SAME SENSATIONS by </a:t>
            </a:r>
            <a:r>
              <a:rPr lang="en-CA" sz="4000" b="1" dirty="0">
                <a:solidFill>
                  <a:srgbClr val="FF0000"/>
                </a:solidFill>
              </a:rPr>
              <a:t>imagining</a:t>
            </a:r>
            <a:r>
              <a:rPr lang="en-CA" sz="4000" dirty="0">
                <a:solidFill>
                  <a:schemeClr val="tx1"/>
                </a:solidFill>
              </a:rPr>
              <a:t> the touch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4000" dirty="0">
                <a:solidFill>
                  <a:schemeClr val="tx1"/>
                </a:solidFill>
              </a:rPr>
              <a:t>The exercise will be to keep imagining the touch until you begin to experience the sensations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3200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F4AB45-72BA-539A-5DF3-7B46030FC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902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855C33-5458-94CA-54B5-6F7E510AF4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9588" y="6558486"/>
            <a:ext cx="2628900" cy="153888"/>
          </a:xfrm>
        </p:spPr>
        <p:txBody>
          <a:bodyPr/>
          <a:lstStyle/>
          <a:p>
            <a:r>
              <a:rPr lang="en-US"/>
              <a:t>Tuesday, February 2, 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AEB9E8-0291-7ECB-CB06-3C844DB0A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7875" y="6558486"/>
            <a:ext cx="6379210" cy="153888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2B840-B9C1-2D33-E4B7-D970B6D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588" y="6558486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28F52-FFE8-09EE-E566-22E449C90FA1}"/>
              </a:ext>
            </a:extLst>
          </p:cNvPr>
          <p:cNvSpPr txBox="1"/>
          <p:nvPr/>
        </p:nvSpPr>
        <p:spPr>
          <a:xfrm>
            <a:off x="672810" y="92333"/>
            <a:ext cx="11094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masis MT Pro Black" panose="02040A04050005020304" pitchFamily="18" charset="0"/>
              </a:rPr>
              <a:t>Breakout 3 cheat sheet – 18 min</a:t>
            </a:r>
            <a:endParaRPr lang="en-CA" sz="48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5B00BE-D133-4EDC-F909-D1BB4EE849EF}"/>
              </a:ext>
            </a:extLst>
          </p:cNvPr>
          <p:cNvSpPr txBox="1"/>
          <p:nvPr/>
        </p:nvSpPr>
        <p:spPr>
          <a:xfrm>
            <a:off x="672810" y="856357"/>
            <a:ext cx="1084637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Do the touch – 30 seconds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Notice sensations – quality and strength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Stop touching. Notice the sensations and how they fade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IMAGINE the touch. Expect the sensations, want the sensations, MAKE the sensations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Keep repeating the cycle until you get them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Each cycle should take about 90 seconds, excluding feedback</a:t>
            </a:r>
          </a:p>
        </p:txBody>
      </p:sp>
    </p:spTree>
    <p:extLst>
      <p:ext uri="{BB962C8B-B14F-4D97-AF65-F5344CB8AC3E}">
        <p14:creationId xmlns:p14="http://schemas.microsoft.com/office/powerpoint/2010/main" val="3989208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842" y="909250"/>
            <a:ext cx="10906031" cy="4782250"/>
          </a:xfrm>
        </p:spPr>
        <p:txBody>
          <a:bodyPr/>
          <a:lstStyle/>
          <a:p>
            <a:r>
              <a:rPr lang="en-US" sz="4800" dirty="0">
                <a:solidFill>
                  <a:schemeClr val="tx1"/>
                </a:solidFill>
              </a:rPr>
              <a:t>This week was all about mind connecting with body</a:t>
            </a:r>
          </a:p>
          <a:p>
            <a:r>
              <a:rPr lang="en-US" sz="4800" dirty="0">
                <a:solidFill>
                  <a:schemeClr val="tx1"/>
                </a:solidFill>
              </a:rPr>
              <a:t>Next week, we find out why the Anderson Model exists and some of what you can accomplish using it. </a:t>
            </a:r>
          </a:p>
        </p:txBody>
      </p:sp>
      <p:pic>
        <p:nvPicPr>
          <p:cNvPr id="27" name="Picture Placeholder 26" descr="Data Points Digital background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11640311" y="548640"/>
            <a:ext cx="45719" cy="2880360"/>
          </a:xfrm>
        </p:spPr>
      </p:pic>
      <p:pic>
        <p:nvPicPr>
          <p:cNvPr id="33" name="Picture Placeholder 32" descr="Data Points Digital background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594592" y="3429000"/>
            <a:ext cx="45719" cy="2880360"/>
          </a:xfr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426" y="143211"/>
            <a:ext cx="4874068" cy="1170034"/>
          </a:xfrm>
        </p:spPr>
        <p:txBody>
          <a:bodyPr/>
          <a:lstStyle/>
          <a:p>
            <a:pPr algn="ctr"/>
            <a:r>
              <a:rPr lang="en-US" sz="8000" u="sng" dirty="0">
                <a:solidFill>
                  <a:srgbClr val="FF0000"/>
                </a:solidFill>
                <a:latin typeface="Amasis MT Pro Black" panose="02040A04050005020304" pitchFamily="18" charset="0"/>
              </a:rPr>
              <a:t>Agenda</a:t>
            </a:r>
            <a:endParaRPr lang="en-US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45" y="1486967"/>
            <a:ext cx="4874068" cy="4944295"/>
          </a:xfrm>
        </p:spPr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4000" dirty="0">
                <a:solidFill>
                  <a:schemeClr val="tx1"/>
                </a:solidFill>
              </a:rPr>
              <a:t>Anderson Model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4000" dirty="0">
                <a:solidFill>
                  <a:schemeClr val="tx1"/>
                </a:solidFill>
              </a:rPr>
              <a:t>Outline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4000" dirty="0">
                <a:solidFill>
                  <a:schemeClr val="tx1"/>
                </a:solidFill>
              </a:rPr>
              <a:t>Choose Touch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4000" dirty="0">
                <a:solidFill>
                  <a:schemeClr val="tx1"/>
                </a:solidFill>
              </a:rPr>
              <a:t>Break 1 – Touch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4000" dirty="0">
                <a:solidFill>
                  <a:schemeClr val="tx1"/>
                </a:solidFill>
              </a:rPr>
              <a:t>Break 2 – Stop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4000" dirty="0">
                <a:solidFill>
                  <a:schemeClr val="tx1"/>
                </a:solidFill>
              </a:rPr>
              <a:t>Break 3 </a:t>
            </a:r>
            <a:r>
              <a:rPr lang="en-US" sz="4000">
                <a:solidFill>
                  <a:schemeClr val="tx1"/>
                </a:solidFill>
              </a:rPr>
              <a:t>– Imagine</a:t>
            </a:r>
            <a:endParaRPr lang="en-US" sz="4000" dirty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4000" dirty="0"/>
          </a:p>
          <a:p>
            <a:pPr>
              <a:spcBef>
                <a:spcPts val="400"/>
              </a:spcBef>
              <a:spcAft>
                <a:spcPts val="400"/>
              </a:spcAft>
            </a:pPr>
            <a:endParaRPr lang="en-US" sz="4000" dirty="0"/>
          </a:p>
        </p:txBody>
      </p:sp>
      <p:pic>
        <p:nvPicPr>
          <p:cNvPr id="8" name="Picture Placeholder 7" descr="Digital Data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Picture Placeholder 9" descr="Data Points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Picture Placeholder 11" descr="Data Background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50833-1B85-038A-CF41-60210251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D78322-2BDE-ADAE-85A2-AE406B9F9429}"/>
              </a:ext>
            </a:extLst>
          </p:cNvPr>
          <p:cNvSpPr txBox="1"/>
          <p:nvPr/>
        </p:nvSpPr>
        <p:spPr>
          <a:xfrm>
            <a:off x="490584" y="1241713"/>
            <a:ext cx="1121083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Emotions as we know them are not real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Sensations are real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Sensations can be changed at will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/>
              <a:t>Emotions, as abstract concepts, cannot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804C14-1BCC-208E-45F0-538F7C6F751B}"/>
              </a:ext>
            </a:extLst>
          </p:cNvPr>
          <p:cNvSpPr txBox="1"/>
          <p:nvPr/>
        </p:nvSpPr>
        <p:spPr>
          <a:xfrm>
            <a:off x="367553" y="133717"/>
            <a:ext cx="114568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solidFill>
                  <a:srgbClr val="FF0000"/>
                </a:solidFill>
                <a:latin typeface="Amasis MT Pro Black" panose="02040A04050005020304" pitchFamily="18" charset="0"/>
              </a:rPr>
              <a:t>The Anderson Model</a:t>
            </a:r>
            <a:endParaRPr lang="en-CA" sz="66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909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6177A-E85B-3AE9-F451-5C6198F7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4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DC06C9-A94E-6E2A-7009-6B96AB56B27F}"/>
              </a:ext>
            </a:extLst>
          </p:cNvPr>
          <p:cNvSpPr txBox="1"/>
          <p:nvPr/>
        </p:nvSpPr>
        <p:spPr>
          <a:xfrm>
            <a:off x="490584" y="1406220"/>
            <a:ext cx="1121083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sz="4000" dirty="0"/>
              <a:t>Location</a:t>
            </a:r>
            <a:endParaRPr lang="en-US" sz="4000" dirty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</a:pPr>
            <a:r>
              <a:rPr lang="en-CA" sz="4000" dirty="0"/>
              <a:t>Size</a:t>
            </a:r>
          </a:p>
          <a:p>
            <a:pPr>
              <a:lnSpc>
                <a:spcPts val="4800"/>
              </a:lnSpc>
            </a:pPr>
            <a:r>
              <a:rPr lang="en-CA" sz="4000" dirty="0"/>
              <a:t>Shape</a:t>
            </a:r>
          </a:p>
          <a:p>
            <a:pPr>
              <a:lnSpc>
                <a:spcPts val="4800"/>
              </a:lnSpc>
            </a:pPr>
            <a:r>
              <a:rPr lang="en-CA" sz="4000" dirty="0"/>
              <a:t>Weight</a:t>
            </a:r>
          </a:p>
          <a:p>
            <a:pPr>
              <a:lnSpc>
                <a:spcPts val="4800"/>
              </a:lnSpc>
            </a:pPr>
            <a:r>
              <a:rPr lang="en-CA" sz="4000" dirty="0"/>
              <a:t>Colour</a:t>
            </a:r>
          </a:p>
          <a:p>
            <a:pPr>
              <a:lnSpc>
                <a:spcPts val="4800"/>
              </a:lnSpc>
            </a:pPr>
            <a:r>
              <a:rPr lang="en-CA" sz="4000" dirty="0"/>
              <a:t>Temperature</a:t>
            </a:r>
          </a:p>
          <a:p>
            <a:pPr>
              <a:lnSpc>
                <a:spcPts val="4800"/>
              </a:lnSpc>
            </a:pPr>
            <a:r>
              <a:rPr lang="en-CA" sz="4000" dirty="0"/>
              <a:t>Boundary</a:t>
            </a:r>
          </a:p>
          <a:p>
            <a:pPr>
              <a:lnSpc>
                <a:spcPts val="4800"/>
              </a:lnSpc>
            </a:pPr>
            <a:r>
              <a:rPr lang="en-CA" sz="4000" dirty="0"/>
              <a:t>Movement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8E66C0-A240-C75A-68A4-A7859F2CC44E}"/>
              </a:ext>
            </a:extLst>
          </p:cNvPr>
          <p:cNvSpPr txBox="1"/>
          <p:nvPr/>
        </p:nvSpPr>
        <p:spPr>
          <a:xfrm>
            <a:off x="589659" y="128186"/>
            <a:ext cx="107164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masis MT Pro Black" panose="02040A04050005020304" pitchFamily="18" charset="0"/>
              </a:rPr>
              <a:t>Sensations</a:t>
            </a:r>
            <a:endParaRPr lang="en-CA" sz="54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  <p:pic>
        <p:nvPicPr>
          <p:cNvPr id="4" name="Picture 3" descr="Timeline&#10;&#10;Description automatically generated">
            <a:extLst>
              <a:ext uri="{FF2B5EF4-FFF2-40B4-BE49-F238E27FC236}">
                <a16:creationId xmlns:a16="http://schemas.microsoft.com/office/drawing/2014/main" id="{3EA471F7-5B0A-3134-C163-43B624454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7972" y="1329775"/>
            <a:ext cx="5623318" cy="5261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37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46177A-E85B-3AE9-F451-5C6198F7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DC06C9-A94E-6E2A-7009-6B96AB56B27F}"/>
              </a:ext>
            </a:extLst>
          </p:cNvPr>
          <p:cNvSpPr txBox="1"/>
          <p:nvPr/>
        </p:nvSpPr>
        <p:spPr>
          <a:xfrm>
            <a:off x="490584" y="1406220"/>
            <a:ext cx="1121083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sz="4000" dirty="0"/>
              <a:t>During the breakouts, each of you will do the touch exercise. You’ll decide what touch to use soon.</a:t>
            </a:r>
          </a:p>
          <a:p>
            <a:pPr>
              <a:lnSpc>
                <a:spcPts val="4800"/>
              </a:lnSpc>
            </a:pPr>
            <a:r>
              <a:rPr lang="en-US" sz="4000" dirty="0"/>
              <a:t>This is NOT a hypnotic event.</a:t>
            </a:r>
          </a:p>
          <a:p>
            <a:pPr>
              <a:lnSpc>
                <a:spcPts val="4800"/>
              </a:lnSpc>
            </a:pPr>
            <a:r>
              <a:rPr lang="en-US" sz="4000" dirty="0"/>
              <a:t>Your ‘helper’ will help you by guiding you through the steps and helping you with your awareness of your sensations.</a:t>
            </a:r>
            <a:endParaRPr lang="en-CA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8E66C0-A240-C75A-68A4-A7859F2CC44E}"/>
              </a:ext>
            </a:extLst>
          </p:cNvPr>
          <p:cNvSpPr txBox="1"/>
          <p:nvPr/>
        </p:nvSpPr>
        <p:spPr>
          <a:xfrm>
            <a:off x="521293" y="358923"/>
            <a:ext cx="10716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masis MT Pro Black" panose="02040A04050005020304" pitchFamily="18" charset="0"/>
              </a:rPr>
              <a:t>What’s Coming</a:t>
            </a:r>
            <a:endParaRPr lang="en-CA" sz="48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90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29346E-1553-14B6-8416-570009A08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305126-8969-FB53-BDB4-4D7CAC6439B8}"/>
              </a:ext>
            </a:extLst>
          </p:cNvPr>
          <p:cNvSpPr txBox="1"/>
          <p:nvPr/>
        </p:nvSpPr>
        <p:spPr>
          <a:xfrm>
            <a:off x="463690" y="331652"/>
            <a:ext cx="11264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masis MT Pro Black" panose="02040A04050005020304" pitchFamily="18" charset="0"/>
                <a:cs typeface="Arial" panose="020B0604020202020204" pitchFamily="34" charset="0"/>
              </a:rPr>
              <a:t>Language To Use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5B43C8-B046-6A3D-DCF3-513871CBFA7F}"/>
              </a:ext>
            </a:extLst>
          </p:cNvPr>
          <p:cNvSpPr txBox="1"/>
          <p:nvPr/>
        </p:nvSpPr>
        <p:spPr>
          <a:xfrm>
            <a:off x="444380" y="1162649"/>
            <a:ext cx="113032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Assume that all sensations have a location.</a:t>
            </a:r>
          </a:p>
          <a:p>
            <a:r>
              <a:rPr lang="en-US" sz="3600" dirty="0"/>
              <a:t>“Where is that sensation the most intense?”</a:t>
            </a:r>
          </a:p>
          <a:p>
            <a:endParaRPr lang="en-US" sz="3600" dirty="0"/>
          </a:p>
          <a:p>
            <a:r>
              <a:rPr lang="en-US" sz="3600" dirty="0"/>
              <a:t>Assume that other characteristics might not be there</a:t>
            </a:r>
          </a:p>
          <a:p>
            <a:r>
              <a:rPr lang="en-US" sz="3600" dirty="0"/>
              <a:t>“If that sensation had a &lt;colour&gt;, what &lt;colour&gt; would it be?”</a:t>
            </a:r>
          </a:p>
          <a:p>
            <a:pPr lvl="1"/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866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5" name="Picture Placeholder 24" descr="Digital Graph Screen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0"/>
            <a:ext cx="0" cy="0"/>
          </a:xfrm>
        </p:spPr>
      </p:pic>
      <p:pic>
        <p:nvPicPr>
          <p:cNvPr id="23" name="Picture Placeholder 22" descr="A person drawing on a white board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-3600000" y="0"/>
            <a:ext cx="0" cy="0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00756" y="1683543"/>
            <a:ext cx="10940382" cy="4657435"/>
          </a:xfrm>
          <a:noFill/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The touch should be slow and light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Best if it’s somewhere that your ‘guide’ can see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It should be positive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My favourite is to stroke one of my palms with the tip of the other hand’s index finger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Many other touches will work just as well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3400" dirty="0">
                <a:solidFill>
                  <a:schemeClr val="tx1"/>
                </a:solidFill>
              </a:rPr>
              <a:t>Choose one now so you don’t waste time in breakout</a:t>
            </a:r>
          </a:p>
        </p:txBody>
      </p:sp>
      <p:pic>
        <p:nvPicPr>
          <p:cNvPr id="20" name="Picture Placeholder 19" descr="Data Points Digital background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18000663"/>
            <a:ext cx="0" cy="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494EDF8-5504-AF37-1666-F551A56799B5}"/>
              </a:ext>
            </a:extLst>
          </p:cNvPr>
          <p:cNvSpPr txBox="1"/>
          <p:nvPr/>
        </p:nvSpPr>
        <p:spPr>
          <a:xfrm>
            <a:off x="1093862" y="478564"/>
            <a:ext cx="96738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masis MT Pro Black" panose="02040A04050005020304" pitchFamily="18" charset="0"/>
              </a:rPr>
              <a:t>Choosing a touch</a:t>
            </a:r>
            <a:endParaRPr lang="en-CA" sz="54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F2B840-B9C1-2D33-E4B7-D970B6D6D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97588" y="6558486"/>
            <a:ext cx="1692274" cy="153888"/>
          </a:xfrm>
        </p:spPr>
        <p:txBody>
          <a:bodyPr/>
          <a:lstStyle/>
          <a:p>
            <a:fld id="{DBA1B0FB-D917-4C8C-928F-313BD683BF3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BEE2CB-D403-99DA-2E54-313E0D955C36}"/>
              </a:ext>
            </a:extLst>
          </p:cNvPr>
          <p:cNvSpPr txBox="1"/>
          <p:nvPr/>
        </p:nvSpPr>
        <p:spPr>
          <a:xfrm>
            <a:off x="517562" y="706151"/>
            <a:ext cx="1115687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Do your touch for about 30 seconds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Focus on the direct sensations AND the ‘response’ sensations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Stop touching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What sensations did you experience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/>
              <a:t>Location, size, shape, weight, colour, temperature, boundary, movement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/>
              <a:t>Did they evolve?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3600" dirty="0"/>
              <a:t>&lt;guide help elicit them&gt;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/>
              <a:t>Repeat until time is up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728F52-FFE8-09EE-E566-22E449C90FA1}"/>
              </a:ext>
            </a:extLst>
          </p:cNvPr>
          <p:cNvSpPr txBox="1"/>
          <p:nvPr/>
        </p:nvSpPr>
        <p:spPr>
          <a:xfrm>
            <a:off x="324740" y="101406"/>
            <a:ext cx="11613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latin typeface="Amasis MT Pro Black" panose="02040A04050005020304" pitchFamily="18" charset="0"/>
              </a:rPr>
              <a:t>Breakout 1 cheat sheet - 10 mins</a:t>
            </a:r>
            <a:endParaRPr lang="en-CA" sz="44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70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D27AE-F972-6136-F590-F0A16D2A0B4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00000" y="0"/>
            <a:ext cx="0" cy="0"/>
          </a:xfrm>
          <a:noFill/>
        </p:spPr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2ED349-4DAD-8B2C-3030-ADC693486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3600000" y="0"/>
            <a:ext cx="0" cy="0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F5AA2D-F1F2-4388-DF99-1A06B00CAA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3600000" y="0"/>
            <a:ext cx="0" cy="0"/>
          </a:xfrm>
        </p:spPr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E53F2ED-D360-1A5E-41AB-7EA9B6F5EAE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3600000" y="0"/>
            <a:ext cx="0" cy="0"/>
          </a:xfrm>
        </p:spPr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8A5F37-CE39-3BF0-980D-30E898A1D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9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07265025-F0B8-85A2-E25C-5D83380CA7B1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237392" y="1441938"/>
            <a:ext cx="11246431" cy="3701562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The next step is to verify that the sensations linger AFTER the stimulus is removed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This is a critical step. Keep going until you are clear about feeling the sensations AFTER, especially the response sensations.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9887D7-1750-0E24-F923-D08D6F140A93}"/>
              </a:ext>
            </a:extLst>
          </p:cNvPr>
          <p:cNvSpPr txBox="1"/>
          <p:nvPr/>
        </p:nvSpPr>
        <p:spPr>
          <a:xfrm>
            <a:off x="3370384" y="219808"/>
            <a:ext cx="54512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masis MT Pro Black" panose="02040A04050005020304" pitchFamily="18" charset="0"/>
              </a:rPr>
              <a:t>Step 2</a:t>
            </a:r>
            <a:endParaRPr lang="en-CA" sz="5400" dirty="0">
              <a:solidFill>
                <a:srgbClr val="FF0000"/>
              </a:solidFill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97862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{D49F75E7-7802-45E3-ADD9-5ACF4E76F4D0}tf33713516_win32</Template>
  <TotalTime>1254</TotalTime>
  <Words>520</Words>
  <Application>Microsoft Office PowerPoint</Application>
  <PresentationFormat>Widescreen</PresentationFormat>
  <Paragraphs>91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Amasis MT Pro Black</vt:lpstr>
      <vt:lpstr>Arial</vt:lpstr>
      <vt:lpstr>Calibri</vt:lpstr>
      <vt:lpstr>Gill Sans MT</vt:lpstr>
      <vt:lpstr>Walbaum Display</vt:lpstr>
      <vt:lpstr>3DFloatVTI</vt:lpstr>
      <vt:lpstr>Emotions 1 The Touch Exercise </vt:lpstr>
      <vt:lpstr>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Imagination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Hypnosis 101  - the basics -</dc:title>
  <dc:creator>Bruce Anderson</dc:creator>
  <cp:lastModifiedBy>Bruce Anderson</cp:lastModifiedBy>
  <cp:revision>21</cp:revision>
  <dcterms:created xsi:type="dcterms:W3CDTF">2022-05-03T15:26:14Z</dcterms:created>
  <dcterms:modified xsi:type="dcterms:W3CDTF">2022-07-28T00:57:38Z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