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58" r:id="rId6"/>
    <p:sldId id="263" r:id="rId7"/>
    <p:sldId id="260" r:id="rId8"/>
    <p:sldId id="266" r:id="rId9"/>
    <p:sldId id="264" r:id="rId10"/>
    <p:sldId id="259" r:id="rId11"/>
    <p:sldId id="265" r:id="rId12"/>
  </p:sldIdLst>
  <p:sldSz cx="12192000" cy="6858000"/>
  <p:notesSz cx="6858000" cy="93138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2022-07-13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40972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2022-07-13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7351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2022-07-13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156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2022-07-13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0689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2022-07-13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434443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2022-07-13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253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2022-07-13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9050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2022-07-13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05865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2022-07-13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7676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2022-07-13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5666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2022-07-13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8101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2022-07-13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1706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2022-07-13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2044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2022-07-13</a:t>
            </a:fld>
            <a:endParaRPr lang="en-C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3944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2022-07-13</a:t>
            </a:fld>
            <a:endParaRPr lang="en-C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4991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2022-07-13</a:t>
            </a:fld>
            <a:endParaRPr lang="en-C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10986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F47-30D5-4208-BD95-3FF6BD49E10C}" type="datetimeFigureOut">
              <a:rPr lang="en-CA" smtClean="0"/>
              <a:t>2022-07-13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2852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922BF47-30D5-4208-BD95-3FF6BD49E10C}" type="datetimeFigureOut">
              <a:rPr lang="en-CA" smtClean="0"/>
              <a:t>2022-07-13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3483E-2C1B-49D3-98DF-457DE87F6A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89552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B1EE2-8DDA-D29F-2469-F2130BBFC7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7488" y="1447800"/>
            <a:ext cx="9143125" cy="3329581"/>
          </a:xfrm>
        </p:spPr>
        <p:txBody>
          <a:bodyPr/>
          <a:lstStyle/>
          <a:p>
            <a:r>
              <a:rPr lang="en-US" dirty="0"/>
              <a:t>Reinduction Triggers</a:t>
            </a:r>
            <a:br>
              <a:rPr lang="en-US" dirty="0"/>
            </a:b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85E6EB-C937-6A97-4329-449B59C208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The shortcut to trance and other state changes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90911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0C7E9-58C4-1CF0-4522-863D4B79A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0"/>
            <a:ext cx="9404723" cy="692727"/>
          </a:xfrm>
        </p:spPr>
        <p:txBody>
          <a:bodyPr/>
          <a:lstStyle/>
          <a:p>
            <a:pPr algn="ctr"/>
            <a:r>
              <a:rPr lang="en-US" dirty="0">
                <a:latin typeface="Amasis MT Pro Black" panose="02040A04050005020304" pitchFamily="18" charset="0"/>
              </a:rPr>
              <a:t>Eyes Open Trance – 6 min</a:t>
            </a:r>
            <a:endParaRPr lang="en-CA" dirty="0">
              <a:latin typeface="Amasis MT Pro Black" panose="02040A04050005020304" pitchFamily="18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5A8448F-92FA-A39B-5C29-99C095A22062}"/>
              </a:ext>
            </a:extLst>
          </p:cNvPr>
          <p:cNvSpPr txBox="1">
            <a:spLocks/>
          </p:cNvSpPr>
          <p:nvPr/>
        </p:nvSpPr>
        <p:spPr>
          <a:xfrm>
            <a:off x="331862" y="600342"/>
            <a:ext cx="11528276" cy="60824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&lt;Consent&gt;; Go into trance; &lt;deepen&gt;</a:t>
            </a:r>
          </a:p>
          <a:p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 moment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I’ll ask you to open ONLY your eyes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You’ll be able to think and speak clearly and you’ll still be hypnotized. You’ll want to look into my eyes. </a:t>
            </a: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Smile if you understand</a:t>
            </a:r>
          </a:p>
          <a:p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Now … </a:t>
            </a:r>
            <a:r>
              <a:rPr lang="en-CA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ONLY your eyes</a:t>
            </a: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. Blink when you need to blink.</a:t>
            </a:r>
          </a:p>
          <a:p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Did you know you can be in trance with your eyes open? </a:t>
            </a:r>
          </a:p>
          <a:p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Tonight, each time I ask you to </a:t>
            </a:r>
            <a:r>
              <a:rPr lang="en-CA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ONLY your eyes </a:t>
            </a: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I want you to come to this place – able to think and speak clearly as you look into my eyes and still be in trance. </a:t>
            </a:r>
            <a:r>
              <a:rPr lang="en-CA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Sleep Now </a:t>
            </a: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CA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into that pleasure</a:t>
            </a: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&lt;repeat 3x&gt; {</a:t>
            </a:r>
            <a:r>
              <a:rPr lang="en-CA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ONLY your eyes</a:t>
            </a: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. &lt;pause or question&gt; </a:t>
            </a:r>
            <a:r>
              <a:rPr lang="en-CA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Sleep Now </a:t>
            </a:r>
            <a:r>
              <a:rPr lang="en-CA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CA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into that pleasure</a:t>
            </a: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} </a:t>
            </a:r>
          </a:p>
          <a:p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&lt;emerge&gt; &lt;2 magic questions&gt;</a:t>
            </a:r>
          </a:p>
          <a:p>
            <a:endParaRPr lang="en-CA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620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0C7E9-58C4-1CF0-4522-863D4B79A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83128"/>
            <a:ext cx="9404723" cy="692727"/>
          </a:xfrm>
        </p:spPr>
        <p:txBody>
          <a:bodyPr/>
          <a:lstStyle/>
          <a:p>
            <a:pPr algn="ctr"/>
            <a:r>
              <a:rPr lang="en-US" dirty="0">
                <a:latin typeface="Amasis MT Pro Black" panose="02040A04050005020304" pitchFamily="18" charset="0"/>
              </a:rPr>
              <a:t>Next</a:t>
            </a:r>
            <a:endParaRPr lang="en-CA" dirty="0">
              <a:latin typeface="Amasis MT Pro Black" panose="02040A04050005020304" pitchFamily="18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5A8448F-92FA-A39B-5C29-99C095A22062}"/>
              </a:ext>
            </a:extLst>
          </p:cNvPr>
          <p:cNvSpPr txBox="1">
            <a:spLocks/>
          </p:cNvSpPr>
          <p:nvPr/>
        </p:nvSpPr>
        <p:spPr>
          <a:xfrm>
            <a:off x="264920" y="1008405"/>
            <a:ext cx="11528276" cy="534966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Coming up:</a:t>
            </a: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Fantasy and hypnotic adventures – Part 1</a:t>
            </a: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Why you want to create them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Why you want to experience them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How you create them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How and when to use them</a:t>
            </a:r>
            <a:endParaRPr lang="en-CA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613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D7C95-E1E3-34CE-1684-54FF931FF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Concept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182FB-7B5D-092B-7E78-77FDD0FA9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217" y="1514532"/>
            <a:ext cx="8946541" cy="4195481"/>
          </a:xfrm>
        </p:spPr>
        <p:txBody>
          <a:bodyPr>
            <a:normAutofit fontScale="77500" lnSpcReduction="20000"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 trance, people drift “up” and “down.” If someone drifts up so far that they are losing the responsiveness that makes hypnosis useful, a reinduction trigger is an effective and non-disruptive way to get them back to a more responsive state. </a:t>
            </a:r>
          </a:p>
          <a:p>
            <a:r>
              <a:rPr lang="en-US" sz="3200" dirty="0"/>
              <a:t>We are actually going to work with THREE distinct triggers</a:t>
            </a:r>
          </a:p>
          <a:p>
            <a:r>
              <a:rPr lang="en-US" sz="3200" dirty="0"/>
              <a:t>Each trigger leads to a state change</a:t>
            </a:r>
          </a:p>
          <a:p>
            <a:r>
              <a:rPr lang="en-US" sz="3200" dirty="0"/>
              <a:t>1. Positive Resource (pleasure)</a:t>
            </a:r>
          </a:p>
          <a:p>
            <a:r>
              <a:rPr lang="en-CA" sz="3200" dirty="0"/>
              <a:t>2. Eyes-closed trance</a:t>
            </a:r>
          </a:p>
          <a:p>
            <a:r>
              <a:rPr lang="en-CA" sz="3200" dirty="0"/>
              <a:t>3. Eyes-open trance</a:t>
            </a:r>
          </a:p>
        </p:txBody>
      </p:sp>
    </p:spTree>
    <p:extLst>
      <p:ext uri="{BB962C8B-B14F-4D97-AF65-F5344CB8AC3E}">
        <p14:creationId xmlns:p14="http://schemas.microsoft.com/office/powerpoint/2010/main" val="3055567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BE270-336B-5F4B-B4D7-FF6275A91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3334"/>
          </a:xfrm>
        </p:spPr>
        <p:txBody>
          <a:bodyPr/>
          <a:lstStyle/>
          <a:p>
            <a:pPr algn="ctr"/>
            <a:r>
              <a:rPr lang="en-US" dirty="0"/>
              <a:t>What’s a State?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47BB0-5FAB-91A7-BCB8-8EB0BD7A3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568" y="1580972"/>
            <a:ext cx="9477285" cy="4667427"/>
          </a:xfrm>
        </p:spPr>
        <p:txBody>
          <a:bodyPr>
            <a:normAutofit/>
          </a:bodyPr>
          <a:lstStyle/>
          <a:p>
            <a:r>
              <a:rPr lang="en-US" sz="2800" dirty="0"/>
              <a:t>Best conveyed by examples</a:t>
            </a:r>
          </a:p>
          <a:p>
            <a:pPr lvl="1"/>
            <a:r>
              <a:rPr lang="en-US" sz="2800" dirty="0"/>
              <a:t>A loosely defined term – what’s going on in your head, mindset, emotion</a:t>
            </a:r>
          </a:p>
          <a:p>
            <a:pPr lvl="1"/>
            <a:r>
              <a:rPr lang="en-US" sz="2800" dirty="0"/>
              <a:t>Alert, vigilant, sleepy, laughing, happy, in hypnosis</a:t>
            </a:r>
          </a:p>
          <a:p>
            <a:pPr lvl="1"/>
            <a:r>
              <a:rPr lang="en-US" sz="2800" dirty="0"/>
              <a:t>Re-living an experience, being in love, being horny, overjoyed, grieving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3587840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BE270-336B-5F4B-B4D7-FF6275A91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3334"/>
          </a:xfrm>
        </p:spPr>
        <p:txBody>
          <a:bodyPr/>
          <a:lstStyle/>
          <a:p>
            <a:pPr algn="ctr"/>
            <a:r>
              <a:rPr lang="en-US" dirty="0"/>
              <a:t>Why Pleasure as positive resource?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47BB0-5FAB-91A7-BCB8-8EB0BD7A3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568" y="1580972"/>
            <a:ext cx="11135170" cy="4667427"/>
          </a:xfrm>
        </p:spPr>
        <p:txBody>
          <a:bodyPr>
            <a:normAutofit/>
          </a:bodyPr>
          <a:lstStyle/>
          <a:p>
            <a:r>
              <a:rPr lang="en-US" sz="2800" dirty="0"/>
              <a:t>Definition: ‘that which we want’, ‘that which we move towards’</a:t>
            </a:r>
          </a:p>
          <a:p>
            <a:r>
              <a:rPr lang="en-US" sz="3000" dirty="0"/>
              <a:t>Identifies hypnosis as something we want. The quiet and relaxation is already positive. This amplifies that idea.</a:t>
            </a:r>
          </a:p>
          <a:p>
            <a:r>
              <a:rPr lang="en-US" sz="3000" dirty="0"/>
              <a:t>Focusing on pleasure MEANS focusing on what we want</a:t>
            </a:r>
          </a:p>
          <a:p>
            <a:r>
              <a:rPr lang="en-US" sz="3000" dirty="0"/>
              <a:t>If happiness/fulfillment/success is the destination, pleasure is the fuel that gets us there</a:t>
            </a:r>
          </a:p>
          <a:p>
            <a:r>
              <a:rPr lang="en-US" sz="3000" dirty="0"/>
              <a:t>If something really negative comes up, we want a positive resource (pleasure) to counteract it</a:t>
            </a:r>
          </a:p>
        </p:txBody>
      </p:sp>
    </p:spTree>
    <p:extLst>
      <p:ext uri="{BB962C8B-B14F-4D97-AF65-F5344CB8AC3E}">
        <p14:creationId xmlns:p14="http://schemas.microsoft.com/office/powerpoint/2010/main" val="3464620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5DFCA-CBF6-8E6B-5A5C-C538EDE6082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00756" y="895894"/>
            <a:ext cx="10366048" cy="5744188"/>
          </a:xfrm>
        </p:spPr>
        <p:txBody>
          <a:bodyPr/>
          <a:lstStyle/>
          <a:p>
            <a:r>
              <a:rPr lang="en-US" dirty="0"/>
              <a:t>&lt;Get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Permission&gt;; Go into Trance; &lt;deepen&gt;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Find pleasure place; Smile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Choose a pleasure; Smile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into that pleasure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Experience it vividly.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Smile when it’s as strong as you can make it.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Feels good, doesn’t it?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Just for fun, make it stronger. 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Smile so I know it was stronger.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Enjoy that stronger pleasure. &lt;pause&gt;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&lt;emerge&gt; &lt;2 magic questions&gt;</a:t>
            </a:r>
            <a:endParaRPr lang="en-CA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FFFCDC-0F44-9AA0-0F34-7AE3971DCA14}"/>
              </a:ext>
            </a:extLst>
          </p:cNvPr>
          <p:cNvSpPr txBox="1"/>
          <p:nvPr/>
        </p:nvSpPr>
        <p:spPr>
          <a:xfrm>
            <a:off x="777666" y="350378"/>
            <a:ext cx="8528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masis MT Pro Black" panose="02040A04050005020304" pitchFamily="18" charset="0"/>
              </a:rPr>
              <a:t>Positive Resource – 4 min 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2936252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5DFCA-CBF6-8E6B-5A5C-C538EDE6082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00756" y="895894"/>
            <a:ext cx="9793480" cy="5744188"/>
          </a:xfrm>
        </p:spPr>
        <p:txBody>
          <a:bodyPr/>
          <a:lstStyle/>
          <a:p>
            <a:r>
              <a:rPr lang="en-US" sz="2400" dirty="0" err="1"/>
              <a:t>Fyi</a:t>
            </a:r>
            <a:r>
              <a:rPr lang="en-US" sz="2400" dirty="0"/>
              <a:t>, “step into that pleasure” is now a trigger! We accessed a state and trained a way to get back quickly.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“reinduction trigger” is useful because it’s a way to bypass the induction ritual AND because it can also be used as a deepener.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FFFCDC-0F44-9AA0-0F34-7AE3971DCA14}"/>
              </a:ext>
            </a:extLst>
          </p:cNvPr>
          <p:cNvSpPr txBox="1"/>
          <p:nvPr/>
        </p:nvSpPr>
        <p:spPr>
          <a:xfrm>
            <a:off x="777666" y="350378"/>
            <a:ext cx="8528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masis MT Pro Black" panose="02040A04050005020304" pitchFamily="18" charset="0"/>
              </a:rPr>
              <a:t>Reinduction 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641085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7487-13F6-938E-C3CF-FB40CAC71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294" y="281802"/>
            <a:ext cx="9404723" cy="683873"/>
          </a:xfrm>
        </p:spPr>
        <p:txBody>
          <a:bodyPr/>
          <a:lstStyle/>
          <a:p>
            <a:pPr algn="ctr"/>
            <a:r>
              <a:rPr lang="en-US" sz="4000" dirty="0">
                <a:latin typeface="Amasis MT Pro Black" panose="02040A04050005020304" pitchFamily="18" charset="0"/>
              </a:rPr>
              <a:t>Reinduction Trigger – 5 min</a:t>
            </a:r>
            <a:endParaRPr lang="en-CA" sz="4000" dirty="0">
              <a:latin typeface="Amasis MT Pro Black" panose="02040A04050005020304" pitchFamily="18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6393AA1-AFEB-D8B1-9359-31F2EE476F80}"/>
              </a:ext>
            </a:extLst>
          </p:cNvPr>
          <p:cNvSpPr txBox="1">
            <a:spLocks/>
          </p:cNvSpPr>
          <p:nvPr/>
        </p:nvSpPr>
        <p:spPr>
          <a:xfrm>
            <a:off x="517924" y="965675"/>
            <a:ext cx="11360730" cy="57529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&lt;Get consent&gt;; Go into hypnosis; &lt;deepen&gt; {disturb distract}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We want to have a quick way for you to get into hypnosis and go deeper. Each time tonight you hear my voice say the phrase “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Sleep Now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,” I want you to go this deep and then a little deeper.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Let’s practice: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Sleep Now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… and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into your pleasure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Smile if you went deeper.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If you’re wide awake and alert, this command will instantly take you this deep and then a little deeper.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If you’re in trance with your eyes open, immediately close your eyes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and go this deep and then a little deeper.</a:t>
            </a:r>
          </a:p>
          <a:p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Sleep Now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into your pleasure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&lt;repeat with variations at least five times&gt;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&lt;pause so they enjoy the pleasure&gt; &lt;emerge&gt; &lt;2 magic questions&gt;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56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7487-13F6-938E-C3CF-FB40CAC71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385" y="139372"/>
            <a:ext cx="9404723" cy="683873"/>
          </a:xfrm>
        </p:spPr>
        <p:txBody>
          <a:bodyPr/>
          <a:lstStyle/>
          <a:p>
            <a:pPr algn="ctr"/>
            <a:r>
              <a:rPr lang="en-US" sz="4000" dirty="0">
                <a:latin typeface="Amasis MT Pro Black" panose="02040A04050005020304" pitchFamily="18" charset="0"/>
              </a:rPr>
              <a:t>What ‘variations’ means</a:t>
            </a:r>
            <a:endParaRPr lang="en-CA" sz="4000" dirty="0">
              <a:latin typeface="Amasis MT Pro Black" panose="02040A04050005020304" pitchFamily="18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6393AA1-AFEB-D8B1-9359-31F2EE476F80}"/>
              </a:ext>
            </a:extLst>
          </p:cNvPr>
          <p:cNvSpPr txBox="1">
            <a:spLocks/>
          </p:cNvSpPr>
          <p:nvPr/>
        </p:nvSpPr>
        <p:spPr>
          <a:xfrm>
            <a:off x="299102" y="823245"/>
            <a:ext cx="11665009" cy="589538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“Sleep Now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into your pleasure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&lt;repeat with variations at least five times&gt;”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 are asking your partner to do two things: go deeper into trance AND experience pleasure (i.e. something they desire).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Deeper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talk about anything you experience when YOU go deeper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Encourage them to go deeper with each breath / each word you speak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Talk about the calm, the peace, the quiet, etc.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Talk about the ability to create a vivid reality from your suggestions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Pleasure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Talk about enjoying the pleasure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Talk about giving yourself permission to experience the pleasure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Talk about the thrill and wonder of making a request and having it honored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Talk about experiencing the pleasure in every muscle, nerve and fibre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Talk about how imagined pleasure has no limit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Talk about making the pleasure stronger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Etc.</a:t>
            </a:r>
          </a:p>
        </p:txBody>
      </p:sp>
    </p:spTree>
    <p:extLst>
      <p:ext uri="{BB962C8B-B14F-4D97-AF65-F5344CB8AC3E}">
        <p14:creationId xmlns:p14="http://schemas.microsoft.com/office/powerpoint/2010/main" val="370299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7487-13F6-938E-C3CF-FB40CAC71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83873"/>
          </a:xfrm>
        </p:spPr>
        <p:txBody>
          <a:bodyPr/>
          <a:lstStyle/>
          <a:p>
            <a:pPr algn="ctr"/>
            <a:r>
              <a:rPr lang="en-US" sz="4000" dirty="0">
                <a:latin typeface="Amasis MT Pro Black" panose="02040A04050005020304" pitchFamily="18" charset="0"/>
              </a:rPr>
              <a:t>Eyes Open Trance – Why?</a:t>
            </a:r>
            <a:endParaRPr lang="en-CA" sz="4000" dirty="0">
              <a:latin typeface="Amasis MT Pro Black" panose="02040A04050005020304" pitchFamily="18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6393AA1-AFEB-D8B1-9359-31F2EE476F80}"/>
              </a:ext>
            </a:extLst>
          </p:cNvPr>
          <p:cNvSpPr txBox="1">
            <a:spLocks/>
          </p:cNvSpPr>
          <p:nvPr/>
        </p:nvSpPr>
        <p:spPr>
          <a:xfrm>
            <a:off x="560653" y="1136591"/>
            <a:ext cx="11437642" cy="57529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Eyes open trance accomplishes three main things: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It’s a way of communicating and getting verbal feedback. Most people start with a belief that they can’t think or speak clearly in hypnosis. This gets past that.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By connecting directly into your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hypnotee’s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eyes, something happens that creates more connection, more insight. E.g. the eyes are the window to the soul.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Jumping back and forth from Eyes Open Trance to Eyes Closed Trance several times is a powerful deepener. Fractionation.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775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807</TotalTime>
  <Words>994</Words>
  <Application>Microsoft Office PowerPoint</Application>
  <PresentationFormat>Widescreen</PresentationFormat>
  <Paragraphs>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Amasis MT Pro Black</vt:lpstr>
      <vt:lpstr>Arial</vt:lpstr>
      <vt:lpstr>Century Gothic</vt:lpstr>
      <vt:lpstr>Wingdings 3</vt:lpstr>
      <vt:lpstr>Ion</vt:lpstr>
      <vt:lpstr>Reinduction Triggers </vt:lpstr>
      <vt:lpstr>Concept</vt:lpstr>
      <vt:lpstr>What’s a State?</vt:lpstr>
      <vt:lpstr>Why Pleasure as positive resource?</vt:lpstr>
      <vt:lpstr>&lt;Get Permission&gt;; Go into Trance; &lt;deepen&gt; Find pleasure place; Smile Choose a pleasure; Smile Step into that pleasure. Experience it vividly. Smile when it’s as strong as you can make it. Feels good, doesn’t it? Just for fun, make it stronger.  Smile so I know it was stronger. Enjoy that stronger pleasure. &lt;pause&gt; &lt;emerge&gt; &lt;2 magic questions&gt;</vt:lpstr>
      <vt:lpstr>Fyi, “step into that pleasure” is now a trigger! We accessed a state and trained a way to get back quickly.  A “reinduction trigger” is useful because it’s a way to bypass the induction ritual AND because it can also be used as a deepener.  </vt:lpstr>
      <vt:lpstr>Reinduction Trigger – 5 min</vt:lpstr>
      <vt:lpstr>What ‘variations’ means</vt:lpstr>
      <vt:lpstr>Eyes Open Trance – Why?</vt:lpstr>
      <vt:lpstr>Eyes Open Trance – 6 min</vt:lpstr>
      <vt:lpstr>Next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Reinduction Trigger</dc:title>
  <dc:creator>Bruce Anderson</dc:creator>
  <cp:lastModifiedBy>Bruce Anderson</cp:lastModifiedBy>
  <cp:revision>14</cp:revision>
  <cp:lastPrinted>2022-07-13T17:15:35Z</cp:lastPrinted>
  <dcterms:created xsi:type="dcterms:W3CDTF">2022-05-18T19:03:42Z</dcterms:created>
  <dcterms:modified xsi:type="dcterms:W3CDTF">2022-07-13T17:17:22Z</dcterms:modified>
</cp:coreProperties>
</file>