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57" r:id="rId5"/>
    <p:sldId id="389" r:id="rId6"/>
    <p:sldId id="398" r:id="rId7"/>
    <p:sldId id="396" r:id="rId8"/>
    <p:sldId id="397" r:id="rId9"/>
    <p:sldId id="384" r:id="rId10"/>
    <p:sldId id="399" r:id="rId11"/>
    <p:sldId id="392" r:id="rId12"/>
    <p:sldId id="393" r:id="rId13"/>
    <p:sldId id="400" r:id="rId14"/>
    <p:sldId id="394" r:id="rId15"/>
    <p:sldId id="401" r:id="rId16"/>
    <p:sldId id="3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3725" autoAdjust="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pPr algn="ctr"/>
            <a:r>
              <a:rPr lang="en-US" dirty="0"/>
              <a:t>The Elman Induction – Part 1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22377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Bruce Anderson</a:t>
            </a:r>
          </a:p>
          <a:p>
            <a:r>
              <a:rPr lang="en-US" dirty="0">
                <a:solidFill>
                  <a:schemeClr val="tx1"/>
                </a:solidFill>
              </a:rPr>
              <a:t>Ursula Ivonoffski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j-lt"/>
              </a:rPr>
              <a:t>DesireGuy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Hypnosis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5C33-5458-94CA-54B5-6F7E510A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9588" y="6558486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B9E8-0291-7ECB-CB06-3C844DB0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875" y="6558486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EE2CB-D403-99DA-2E54-313E0D955C36}"/>
              </a:ext>
            </a:extLst>
          </p:cNvPr>
          <p:cNvSpPr txBox="1"/>
          <p:nvPr/>
        </p:nvSpPr>
        <p:spPr>
          <a:xfrm>
            <a:off x="517561" y="712449"/>
            <a:ext cx="111568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Prelim: Spot on wall, breath, close eyes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Small Muscle: Relax eyelids, test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Relax: Flow from head to toes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Fractionate: 3x : Open – spot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/>
              <a:t>1 – 10x;</a:t>
            </a:r>
            <a:r>
              <a:rPr lang="en-CA" sz="4800" dirty="0"/>
              <a:t> 2 – 2x chair; 3 – just let go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/>
              <a:t>Large Muscle: fist; arm level; strong – try to bend (2-3x) snap &amp; drop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2906394" y="211123"/>
            <a:ext cx="637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Breakout 2 cheat sheet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4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3EB36-C110-B492-C403-616E9904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623E9C8-9A1C-B6D0-FDD0-BFFD1740614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99103" y="196850"/>
            <a:ext cx="11892897" cy="658851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AMNESIA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already have all the physical relaxation we need so now you can begin to relax yourself mentally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a moment, count slowly backward out loud from 100</a:t>
            </a:r>
          </a:p>
          <a:p>
            <a:r>
              <a:rPr lang="en-US" sz="2800" dirty="0">
                <a:solidFill>
                  <a:schemeClr val="tx1"/>
                </a:solidFill>
              </a:rPr>
              <a:t>Let every number you say help you double that mental relaxation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By the time you reach 98, you can relax the rest of them away </a:t>
            </a:r>
            <a:r>
              <a:rPr lang="en-US" sz="2800">
                <a:solidFill>
                  <a:schemeClr val="tx1"/>
                </a:solidFill>
              </a:rPr>
              <a:t>as if </a:t>
            </a:r>
            <a:r>
              <a:rPr lang="en-US" sz="2800" dirty="0">
                <a:solidFill>
                  <a:schemeClr val="tx1"/>
                </a:solidFill>
              </a:rPr>
              <a:t>there is nothing more to count.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A) &lt;relax twice as deeply&gt;</a:t>
            </a:r>
          </a:p>
          <a:p>
            <a:r>
              <a:rPr lang="en-US" sz="2800" dirty="0">
                <a:solidFill>
                  <a:schemeClr val="tx1"/>
                </a:solidFill>
              </a:rPr>
              <a:t>B) &lt;get ready to let them go&gt;</a:t>
            </a:r>
          </a:p>
          <a:p>
            <a:r>
              <a:rPr lang="en-US" sz="2800" dirty="0">
                <a:solidFill>
                  <a:schemeClr val="tx1"/>
                </a:solidFill>
              </a:rPr>
              <a:t>C) &lt;let them go now&gt;</a:t>
            </a:r>
          </a:p>
          <a:p>
            <a:endParaRPr lang="en-C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5C33-5458-94CA-54B5-6F7E510A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9588" y="6558486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B9E8-0291-7ECB-CB06-3C844DB0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875" y="6558486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EE2CB-D403-99DA-2E54-313E0D955C36}"/>
              </a:ext>
            </a:extLst>
          </p:cNvPr>
          <p:cNvSpPr txBox="1"/>
          <p:nvPr/>
        </p:nvSpPr>
        <p:spPr>
          <a:xfrm>
            <a:off x="517561" y="712449"/>
            <a:ext cx="111568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Prelim: Spot on wall, breath, close eyes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Small Muscle: Relax eyelids, test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Relax: Flow from head to toes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Fractionate: 3x : spot; 1 – 10x; 2 – 2x chair; 3 – let go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3600" dirty="0"/>
              <a:t>Large Muscle: fist; level; try to bend (2-3x); snap &amp; drop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3600" dirty="0"/>
              <a:t>Amnesia: have all the physical we need now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CA" sz="3600" dirty="0"/>
              <a:t>Count down from 100 out loud slowly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CA" sz="3600" dirty="0"/>
              <a:t>Every number doubles relaxation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CA" sz="3600" dirty="0"/>
              <a:t>100 – relax 2x; 99 </a:t>
            </a:r>
            <a:r>
              <a:rPr lang="en-CA" sz="3600"/>
              <a:t>– ready to let go; 98 – let go now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2906394" y="211123"/>
            <a:ext cx="637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Breakout 3 cheat sheet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0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722" y="2661137"/>
            <a:ext cx="10906031" cy="288036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Be sure to come back next week to complete this amazing skill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640311" y="548640"/>
            <a:ext cx="45719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94592" y="3429000"/>
            <a:ext cx="45719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528" y="426737"/>
            <a:ext cx="3565524" cy="2099796"/>
          </a:xfrm>
        </p:spPr>
        <p:txBody>
          <a:bodyPr/>
          <a:lstStyle/>
          <a:p>
            <a:pPr algn="ctr"/>
            <a:r>
              <a:rPr lang="en-US" sz="8000" u="sng" dirty="0"/>
              <a:t>Agenda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45" y="1486967"/>
            <a:ext cx="4463694" cy="4944295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Intro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0. Preliminary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1.Small Muscle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2. Relaxation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3. Fractionation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4. Large Muscle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tx1"/>
                </a:solidFill>
              </a:rPr>
              <a:t>5. Amnesia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36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36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3600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50833-1B85-038A-CF41-60210251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8322-2BDE-ADAE-85A2-AE406B9F9429}"/>
              </a:ext>
            </a:extLst>
          </p:cNvPr>
          <p:cNvSpPr txBox="1"/>
          <p:nvPr/>
        </p:nvSpPr>
        <p:spPr>
          <a:xfrm>
            <a:off x="430306" y="1707776"/>
            <a:ext cx="112108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The Elman Induction is a PROCESS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Each step is an induction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Each step is a (series of) test(s)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Each step is a deepener</a:t>
            </a:r>
          </a:p>
          <a:p>
            <a:r>
              <a:rPr lang="en-US" sz="4800" dirty="0"/>
              <a:t>This week: basics</a:t>
            </a:r>
          </a:p>
          <a:p>
            <a:r>
              <a:rPr lang="en-US" sz="4800" dirty="0"/>
              <a:t>Next week: adjustments</a:t>
            </a:r>
            <a:endParaRPr lang="en-CA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04C14-1BCC-208E-45F0-538F7C6F751B}"/>
              </a:ext>
            </a:extLst>
          </p:cNvPr>
          <p:cNvSpPr txBox="1"/>
          <p:nvPr/>
        </p:nvSpPr>
        <p:spPr>
          <a:xfrm>
            <a:off x="304800" y="509732"/>
            <a:ext cx="114568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Intro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408490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6177A-E85B-3AE9-F451-5C6198F7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DC06C9-A94E-6E2A-7009-6B96AB56B27F}"/>
              </a:ext>
            </a:extLst>
          </p:cNvPr>
          <p:cNvSpPr txBox="1"/>
          <p:nvPr/>
        </p:nvSpPr>
        <p:spPr>
          <a:xfrm>
            <a:off x="490584" y="1406220"/>
            <a:ext cx="11210831" cy="4972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PRELIMINARY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Spot on wall above eye level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Head level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Roll eyes up to spot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Focus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Deep breath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Pause</a:t>
            </a:r>
          </a:p>
          <a:p>
            <a:pPr marL="1028700" lvl="1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Exhale and close eyes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3337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9346E-1553-14B6-8416-570009A0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05126-8969-FB53-BDB4-4D7CAC6439B8}"/>
              </a:ext>
            </a:extLst>
          </p:cNvPr>
          <p:cNvSpPr txBox="1"/>
          <p:nvPr/>
        </p:nvSpPr>
        <p:spPr>
          <a:xfrm>
            <a:off x="376518" y="605118"/>
            <a:ext cx="112646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Small Muscle Catalepsy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Relax eyelids 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 relaxed you KNOW they can’t work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Test to satisfy yourself they won’t work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more you try they relax more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Quit testing</a:t>
            </a:r>
          </a:p>
        </p:txBody>
      </p:sp>
    </p:spTree>
    <p:extLst>
      <p:ext uri="{BB962C8B-B14F-4D97-AF65-F5344CB8AC3E}">
        <p14:creationId xmlns:p14="http://schemas.microsoft.com/office/powerpoint/2010/main" val="133866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0" cy="0"/>
          </a:xfrm>
        </p:spPr>
      </p:pic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-3600000" y="0"/>
            <a:ext cx="0" cy="0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00756" y="1683543"/>
            <a:ext cx="10940382" cy="4657435"/>
          </a:xfrm>
          <a:noFill/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tx1"/>
                </a:solidFill>
              </a:rPr>
              <a:t>Relaxation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tx1"/>
                </a:solidFill>
              </a:rPr>
              <a:t>Let that feeling of comfort flow all the way down across your body, just like a nice wave of relaxation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tx1"/>
                </a:solidFill>
              </a:rPr>
              <a:t>From the top of your head all the way down to the bottom of your feet.</a:t>
            </a:r>
          </a:p>
        </p:txBody>
      </p:sp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18000663"/>
            <a:ext cx="0" cy="0"/>
          </a:xfrm>
        </p:spPr>
      </p:pic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5C33-5458-94CA-54B5-6F7E510A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9588" y="6558486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B9E8-0291-7ECB-CB06-3C844DB0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7875" y="6558486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2B840-B9C1-2D33-E4B7-D970B6D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588" y="6558486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EE2CB-D403-99DA-2E54-313E0D955C36}"/>
              </a:ext>
            </a:extLst>
          </p:cNvPr>
          <p:cNvSpPr txBox="1"/>
          <p:nvPr/>
        </p:nvSpPr>
        <p:spPr>
          <a:xfrm>
            <a:off x="499588" y="1768978"/>
            <a:ext cx="111568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Prelim: Spot on wall, focus, deep breath, exhale &amp; close eyes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Small Muscle: So relaxed you know they can’t work; Test to satisfy self; quit testing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Relaxation: Let comfort flow from top to bottom</a:t>
            </a:r>
            <a:endParaRPr lang="en-CA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28F52-FFE8-09EE-E566-22E449C90FA1}"/>
              </a:ext>
            </a:extLst>
          </p:cNvPr>
          <p:cNvSpPr txBox="1"/>
          <p:nvPr/>
        </p:nvSpPr>
        <p:spPr>
          <a:xfrm>
            <a:off x="2469735" y="598205"/>
            <a:ext cx="637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Breakout 1 cheat sheet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D24B9-3274-3031-A64F-0B5B363A31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00000" y="0"/>
            <a:ext cx="0" cy="0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042C6EF-263F-B0EE-F71C-A32D29DB9F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600000" y="0"/>
            <a:ext cx="0" cy="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93AF93-C6D7-B1B4-97B0-BA83E9D1A1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600000" y="0"/>
            <a:ext cx="0" cy="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559D5C6-0123-1E93-2E36-303CF2FA8D7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3600000" y="0"/>
            <a:ext cx="0" cy="0"/>
          </a:xfrm>
        </p:spPr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E57E5-4D8B-C699-87A9-6BCEAD1B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18000000"/>
            <a:ext cx="0" cy="0"/>
          </a:xfrm>
        </p:spPr>
        <p:txBody>
          <a:bodyPr/>
          <a:lstStyle/>
          <a:p>
            <a:r>
              <a:rPr lang="en-US" dirty="0"/>
              <a:t>Tuesday, </a:t>
            </a:r>
            <a:r>
              <a:rPr lang="en-US" dirty="0" err="1"/>
              <a:t>Feruary</a:t>
            </a:r>
            <a:r>
              <a:rPr lang="en-US" dirty="0"/>
              <a:t> 2, 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5D73-E6BE-7BED-AF3B-392468BB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64BAD2C-64C2-43EE-C3FB-8489F8C93D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2369" y="290147"/>
            <a:ext cx="10991454" cy="6063178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Fractionation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a moment, open and close eyes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Open: focus on spot</a:t>
            </a:r>
          </a:p>
          <a:p>
            <a:r>
              <a:rPr lang="en-US" sz="2800" dirty="0">
                <a:solidFill>
                  <a:schemeClr val="tx1"/>
                </a:solidFill>
              </a:rPr>
              <a:t>First time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Close – allow yourself to relax maybe  as much as 10 times deeper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Second time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Close – double the awareness of that chair supporting your body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Third time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Close – just let go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9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D27AE-F972-6136-F590-F0A16D2A0B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00000" y="0"/>
            <a:ext cx="0" cy="0"/>
          </a:xfrm>
          <a:noFill/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2ED349-4DAD-8B2C-3030-ADC693486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600000" y="0"/>
            <a:ext cx="0" cy="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F5AA2D-F1F2-4388-DF99-1A06B00CAA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600000" y="0"/>
            <a:ext cx="0" cy="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53F2ED-D360-1A5E-41AB-7EA9B6F5EA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3600000" y="0"/>
            <a:ext cx="0" cy="0"/>
          </a:xfrm>
        </p:spPr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A5F37-CE39-3BF0-980D-30E898A1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265025-F0B8-85A2-E25C-5D83380CA7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7392" y="98449"/>
            <a:ext cx="11246431" cy="6661101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</a:rPr>
              <a:t>Large Muscle Catalepsy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Squeeze right hand into a fist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Pick up right arm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Extend it level, parallel to floor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Keep squeezing the fist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That arm is so strong. Try to bend it – it only gets more rigid (2 or 3x)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&lt;finger snap&gt; let it relax back into your lap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7862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{D49F75E7-7802-45E3-ADD9-5ACF4E76F4D0}tf33713516_win32</Template>
  <TotalTime>550</TotalTime>
  <Words>631</Words>
  <Application>Microsoft Office PowerPoint</Application>
  <PresentationFormat>Widescreen</PresentationFormat>
  <Paragraphs>106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Walbaum Display</vt:lpstr>
      <vt:lpstr>3DFloatVTI</vt:lpstr>
      <vt:lpstr>The Elman Induction – Part 1</vt:lpstr>
      <vt:lpstr>Agenda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 101  - the basics -</dc:title>
  <dc:creator>Bruce Anderson</dc:creator>
  <cp:lastModifiedBy>Bruce Anderson</cp:lastModifiedBy>
  <cp:revision>11</cp:revision>
  <dcterms:created xsi:type="dcterms:W3CDTF">2022-05-03T15:26:14Z</dcterms:created>
  <dcterms:modified xsi:type="dcterms:W3CDTF">2022-07-02T13:07:09Z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