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6"/>
  </p:notesMasterIdLst>
  <p:handoutMasterIdLst>
    <p:handoutMasterId r:id="rId17"/>
  </p:handoutMasterIdLst>
  <p:sldIdLst>
    <p:sldId id="257" r:id="rId5"/>
    <p:sldId id="389" r:id="rId6"/>
    <p:sldId id="398" r:id="rId7"/>
    <p:sldId id="396" r:id="rId8"/>
    <p:sldId id="397" r:id="rId9"/>
    <p:sldId id="384" r:id="rId10"/>
    <p:sldId id="392" r:id="rId11"/>
    <p:sldId id="393" r:id="rId12"/>
    <p:sldId id="394" r:id="rId13"/>
    <p:sldId id="395" r:id="rId14"/>
    <p:sldId id="39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3725" autoAdjust="0"/>
  </p:normalViewPr>
  <p:slideViewPr>
    <p:cSldViewPr snapToGrid="0">
      <p:cViewPr varScale="1">
        <p:scale>
          <a:sx n="71" d="100"/>
          <a:sy n="71" d="100"/>
        </p:scale>
        <p:origin x="84" y="55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600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rmAutofit/>
          </a:bodyPr>
          <a:lstStyle/>
          <a:p>
            <a:pPr algn="ctr"/>
            <a:r>
              <a:rPr lang="en-US" dirty="0"/>
              <a:t>Hypnosis 101</a:t>
            </a:r>
            <a:br>
              <a:rPr lang="en-US" dirty="0"/>
            </a:br>
            <a:r>
              <a:rPr lang="en-US" dirty="0"/>
              <a:t> - the basics -</a:t>
            </a:r>
          </a:p>
        </p:txBody>
      </p:sp>
      <p:pic>
        <p:nvPicPr>
          <p:cNvPr id="14" name="Picture Placeholder 13" descr="Data Points Digital background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22377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Bruce Anderson</a:t>
            </a:r>
          </a:p>
          <a:p>
            <a:r>
              <a:rPr lang="en-US" dirty="0">
                <a:solidFill>
                  <a:schemeClr val="tx1"/>
                </a:solidFill>
              </a:rPr>
              <a:t>Ursula Ivonoffski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 err="1">
                <a:solidFill>
                  <a:schemeClr val="tx1"/>
                </a:solidFill>
                <a:latin typeface="+mj-lt"/>
              </a:rPr>
              <a:t>DesireGuy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Hypnosis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7A0E8-8927-6536-1015-C4F681A92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A496048-BC9F-0C10-019D-6E3472804706}"/>
              </a:ext>
            </a:extLst>
          </p:cNvPr>
          <p:cNvSpPr txBox="1">
            <a:spLocks/>
          </p:cNvSpPr>
          <p:nvPr/>
        </p:nvSpPr>
        <p:spPr>
          <a:xfrm>
            <a:off x="550863" y="196900"/>
            <a:ext cx="4500562" cy="63103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Prepare &amp; Consent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Induction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Deepen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 positive stuff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Emerge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 Magic Questions</a:t>
            </a:r>
            <a:endParaRPr lang="en-US" sz="4000" dirty="0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C98FDD33-C250-E7EE-8651-B76BFF51E9E9}"/>
              </a:ext>
            </a:extLst>
          </p:cNvPr>
          <p:cNvSpPr txBox="1">
            <a:spLocks/>
          </p:cNvSpPr>
          <p:nvPr/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lumMod val="65000"/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BA1B0FB-D917-4C8C-928F-313BD683BF3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AF399559-324B-81D0-58D4-8AD1A052AAB5}"/>
              </a:ext>
            </a:extLst>
          </p:cNvPr>
          <p:cNvSpPr txBox="1">
            <a:spLocks/>
          </p:cNvSpPr>
          <p:nvPr/>
        </p:nvSpPr>
        <p:spPr>
          <a:xfrm>
            <a:off x="5262411" y="196900"/>
            <a:ext cx="6221412" cy="63103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Do you want to be hypnotized? &lt;yes set&gt;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Close your eyes, Take a nice, deep breath, Go into trance</a:t>
            </a:r>
          </a:p>
          <a:p>
            <a:r>
              <a:rPr lang="en-US" dirty="0">
                <a:solidFill>
                  <a:schemeClr val="tx1"/>
                </a:solidFill>
              </a:rPr>
              <a:t>External =&gt; Internal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Relive positive experience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Breath, Eyes, Come back to the room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What did I do to make this a powerful, positive experience for you? Did anything interfere?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9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0906031" cy="2986234"/>
          </a:xfrm>
        </p:spPr>
        <p:txBody>
          <a:bodyPr/>
          <a:lstStyle/>
          <a:p>
            <a:r>
              <a:rPr lang="en-US" sz="8800" dirty="0"/>
              <a:t>Final step: Reflection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23" name="Subtitle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722" y="2661137"/>
            <a:ext cx="10906031" cy="288036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Take a few moments to reflect. </a:t>
            </a:r>
          </a:p>
          <a:p>
            <a:r>
              <a:rPr lang="en-US" sz="3600" dirty="0">
                <a:solidFill>
                  <a:schemeClr val="tx1"/>
                </a:solidFill>
              </a:rPr>
              <a:t>How has tonight’s experience changed you?</a:t>
            </a:r>
          </a:p>
          <a:p>
            <a:r>
              <a:rPr lang="en-US" sz="3600" dirty="0">
                <a:solidFill>
                  <a:schemeClr val="tx1"/>
                </a:solidFill>
              </a:rPr>
              <a:t>Identify at least one thing that you can do, think, feel or believe now that you couldn’t before.</a:t>
            </a:r>
          </a:p>
        </p:txBody>
      </p:sp>
      <p:pic>
        <p:nvPicPr>
          <p:cNvPr id="27" name="Picture Placeholder 26" descr="Data Points Digital background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11640311" y="548640"/>
            <a:ext cx="45719" cy="2880360"/>
          </a:xfrm>
        </p:spPr>
      </p:pic>
      <p:pic>
        <p:nvPicPr>
          <p:cNvPr id="33" name="Picture Placeholder 32" descr="Data Points Digital background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94592" y="3429000"/>
            <a:ext cx="45719" cy="2880360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528" y="426737"/>
            <a:ext cx="3565524" cy="2099796"/>
          </a:xfrm>
        </p:spPr>
        <p:txBody>
          <a:bodyPr/>
          <a:lstStyle/>
          <a:p>
            <a:pPr algn="ctr"/>
            <a:r>
              <a:rPr lang="en-US" sz="8000" u="sng" dirty="0"/>
              <a:t>Agenda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145" y="942373"/>
            <a:ext cx="4463694" cy="548889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5400" dirty="0">
                <a:solidFill>
                  <a:schemeClr val="tx1"/>
                </a:solidFill>
              </a:rPr>
              <a:t>Intro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5400" dirty="0">
                <a:solidFill>
                  <a:schemeClr val="tx1"/>
                </a:solidFill>
              </a:rPr>
              <a:t>Structure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5400" dirty="0">
                <a:solidFill>
                  <a:schemeClr val="tx1"/>
                </a:solidFill>
              </a:rPr>
              <a:t>Backwards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5400" dirty="0">
                <a:solidFill>
                  <a:schemeClr val="tx1"/>
                </a:solidFill>
              </a:rPr>
              <a:t>Learn a trance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5400" dirty="0">
                <a:solidFill>
                  <a:schemeClr val="tx1"/>
                </a:solidFill>
              </a:rPr>
              <a:t>Reflection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dirty="0"/>
          </a:p>
        </p:txBody>
      </p:sp>
      <p:pic>
        <p:nvPicPr>
          <p:cNvPr id="8" name="Picture Placeholder 7" descr="Digital Data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Picture Placeholder 9" descr="Data Point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Picture Placeholder 11" descr="Data Background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A50833-1B85-038A-CF41-60210251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D78322-2BDE-ADAE-85A2-AE406B9F9429}"/>
              </a:ext>
            </a:extLst>
          </p:cNvPr>
          <p:cNvSpPr txBox="1"/>
          <p:nvPr/>
        </p:nvSpPr>
        <p:spPr>
          <a:xfrm>
            <a:off x="430306" y="1707776"/>
            <a:ext cx="112108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800" dirty="0"/>
              <a:t>Consent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Induction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Deepeners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Do something positive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Emerge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2 Magic questions</a:t>
            </a:r>
            <a:endParaRPr lang="en-CA" sz="4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804C14-1BCC-208E-45F0-538F7C6F751B}"/>
              </a:ext>
            </a:extLst>
          </p:cNvPr>
          <p:cNvSpPr txBox="1"/>
          <p:nvPr/>
        </p:nvSpPr>
        <p:spPr>
          <a:xfrm>
            <a:off x="403412" y="484094"/>
            <a:ext cx="114568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Structure of a hypnotic session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408490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6177A-E85B-3AE9-F451-5C6198F7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DC06C9-A94E-6E2A-7009-6B96AB56B27F}"/>
              </a:ext>
            </a:extLst>
          </p:cNvPr>
          <p:cNvSpPr txBox="1"/>
          <p:nvPr/>
        </p:nvSpPr>
        <p:spPr>
          <a:xfrm>
            <a:off x="490584" y="1406220"/>
            <a:ext cx="11210831" cy="374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Hypnosis is something that people do TOGETHER</a:t>
            </a:r>
          </a:p>
          <a:p>
            <a:pPr marL="571500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Your “state” matters more than your words. </a:t>
            </a:r>
          </a:p>
          <a:p>
            <a:pPr marL="571500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Process is very forgiving</a:t>
            </a:r>
          </a:p>
          <a:p>
            <a:pPr marL="571500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Mind reading versus commands/suggestions</a:t>
            </a:r>
          </a:p>
          <a:p>
            <a:pPr marL="571500" indent="-571500">
              <a:lnSpc>
                <a:spcPts val="4800"/>
              </a:lnSpc>
              <a:buFont typeface="Arial" panose="020B0604020202020204" pitchFamily="34" charset="0"/>
              <a:buChar char="•"/>
            </a:pPr>
            <a:r>
              <a:rPr lang="en-CA" sz="3600" dirty="0"/>
              <a:t>When they do something that may take time, have them smile or nod to let you know they have done it.</a:t>
            </a:r>
          </a:p>
        </p:txBody>
      </p:sp>
    </p:spTree>
    <p:extLst>
      <p:ext uri="{BB962C8B-B14F-4D97-AF65-F5344CB8AC3E}">
        <p14:creationId xmlns:p14="http://schemas.microsoft.com/office/powerpoint/2010/main" val="213337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9346E-1553-14B6-8416-570009A08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305126-8969-FB53-BDB4-4D7CAC6439B8}"/>
              </a:ext>
            </a:extLst>
          </p:cNvPr>
          <p:cNvSpPr txBox="1"/>
          <p:nvPr/>
        </p:nvSpPr>
        <p:spPr>
          <a:xfrm>
            <a:off x="376518" y="605118"/>
            <a:ext cx="1126461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Why teach “backwards”?</a:t>
            </a:r>
          </a:p>
          <a:p>
            <a:r>
              <a:rPr lang="en-US" sz="4000" dirty="0"/>
              <a:t>Learning something from the beginning makes the beginning familiar and everything after that less and less familiar – i.e. more stressful, easier to do “wrong”</a:t>
            </a:r>
          </a:p>
          <a:p>
            <a:endParaRPr lang="en-US" sz="4000" dirty="0"/>
          </a:p>
          <a:p>
            <a:r>
              <a:rPr lang="en-CA" sz="4000" dirty="0"/>
              <a:t>Learning something from the end means that you start with the new thing you just learned and then move on to things you are more and more familiar with!</a:t>
            </a:r>
          </a:p>
        </p:txBody>
      </p:sp>
    </p:spTree>
    <p:extLst>
      <p:ext uri="{BB962C8B-B14F-4D97-AF65-F5344CB8AC3E}">
        <p14:creationId xmlns:p14="http://schemas.microsoft.com/office/powerpoint/2010/main" val="133866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3418ADF-358F-4647-A511-FCFFEDA834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5861" y="2371165"/>
            <a:ext cx="4500563" cy="696446"/>
          </a:xfrm>
        </p:spPr>
        <p:txBody>
          <a:bodyPr/>
          <a:lstStyle/>
          <a:p>
            <a:r>
              <a:rPr lang="en-US" dirty="0">
                <a:latin typeface="+mn-lt"/>
              </a:rPr>
              <a:t>Emerge</a:t>
            </a:r>
          </a:p>
        </p:txBody>
      </p:sp>
      <p:pic>
        <p:nvPicPr>
          <p:cNvPr id="25" name="Picture Placeholder 24" descr="Digital Graph Screen">
            <a:extLst>
              <a:ext uri="{FF2B5EF4-FFF2-40B4-BE49-F238E27FC236}">
                <a16:creationId xmlns:a16="http://schemas.microsoft.com/office/drawing/2014/main" id="{B7353C46-ACC1-4078-85C2-26B57B0E58B7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0"/>
            <a:ext cx="0" cy="0"/>
          </a:xfrm>
        </p:spPr>
      </p:pic>
      <p:pic>
        <p:nvPicPr>
          <p:cNvPr id="23" name="Picture Placeholder 22" descr="A person drawing on a white board">
            <a:extLst>
              <a:ext uri="{FF2B5EF4-FFF2-40B4-BE49-F238E27FC236}">
                <a16:creationId xmlns:a16="http://schemas.microsoft.com/office/drawing/2014/main" id="{2B3C4F95-A0FA-45D9-BF43-1C398F65B89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-3600000" y="0"/>
            <a:ext cx="0" cy="0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5127060-CDBF-435F-9009-A5451CCE305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557712" y="1683544"/>
            <a:ext cx="7083425" cy="2071688"/>
          </a:xfrm>
          <a:noFill/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One – remembering the positive experiences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Two – feeling wonderful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Three – take a deep breath, open your eyes, come back to the room.</a:t>
            </a:r>
          </a:p>
        </p:txBody>
      </p:sp>
      <p:pic>
        <p:nvPicPr>
          <p:cNvPr id="20" name="Picture Placeholder 19" descr="Data Points Digital background">
            <a:extLst>
              <a:ext uri="{FF2B5EF4-FFF2-40B4-BE49-F238E27FC236}">
                <a16:creationId xmlns:a16="http://schemas.microsoft.com/office/drawing/2014/main" id="{528A7D8D-1AB5-46C4-93FA-D92C2FD5169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18000663"/>
            <a:ext cx="0" cy="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7AEF073-BD97-941E-3D51-6B29BEBA4820}"/>
              </a:ext>
            </a:extLst>
          </p:cNvPr>
          <p:cNvSpPr txBox="1"/>
          <p:nvPr/>
        </p:nvSpPr>
        <p:spPr>
          <a:xfrm>
            <a:off x="195861" y="4387625"/>
            <a:ext cx="34832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Magic Questions</a:t>
            </a:r>
            <a:endParaRPr lang="en-CA" sz="4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1DDDAE-1BC6-494C-EDEF-ED6F486C9039}"/>
              </a:ext>
            </a:extLst>
          </p:cNvPr>
          <p:cNvSpPr txBox="1"/>
          <p:nvPr/>
        </p:nvSpPr>
        <p:spPr>
          <a:xfrm>
            <a:off x="4346089" y="4522345"/>
            <a:ext cx="7084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What did I do to make this a powerful, positive experience for you?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Did anything interfere with your experience?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5175-2E26-A122-D09B-1F8DF081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82" y="549685"/>
            <a:ext cx="4500562" cy="5803639"/>
          </a:xfrm>
        </p:spPr>
        <p:txBody>
          <a:bodyPr/>
          <a:lstStyle/>
          <a:p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 positive stuff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Emerge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 Magic Questions</a:t>
            </a:r>
            <a:endParaRPr lang="en-CA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2D24B9-3274-3031-A64F-0B5B363A31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00000" y="0"/>
            <a:ext cx="0" cy="0"/>
          </a:xfrm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042C6EF-263F-B0EE-F71C-A32D29DB9F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600000" y="0"/>
            <a:ext cx="0" cy="0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D93AF93-C6D7-B1B4-97B0-BA83E9D1A1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3600000" y="0"/>
            <a:ext cx="0" cy="0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559D5C6-0123-1E93-2E36-303CF2FA8D7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3600000" y="0"/>
            <a:ext cx="0" cy="0"/>
          </a:xfrm>
        </p:spPr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5E57E5-4D8B-C699-87A9-6BCEAD1B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18000000"/>
            <a:ext cx="0" cy="0"/>
          </a:xfrm>
        </p:spPr>
        <p:txBody>
          <a:bodyPr/>
          <a:lstStyle/>
          <a:p>
            <a:r>
              <a:rPr lang="en-US" dirty="0"/>
              <a:t>Tuesday, </a:t>
            </a:r>
            <a:r>
              <a:rPr lang="en-US" dirty="0" err="1"/>
              <a:t>Feruary</a:t>
            </a:r>
            <a:r>
              <a:rPr lang="en-US" dirty="0"/>
              <a:t> 2, 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825D73-E6BE-7BED-AF3B-392468BB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7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64BAD2C-64C2-43EE-C3FB-8489F8C93D5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549685"/>
            <a:ext cx="6221412" cy="5803639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Inside your mind, go to a place where you keep pleasures of all kinds. Smile when you’re there.</a:t>
            </a:r>
          </a:p>
          <a:p>
            <a:r>
              <a:rPr lang="en-US" dirty="0">
                <a:solidFill>
                  <a:schemeClr val="tx1"/>
                </a:solidFill>
              </a:rPr>
              <a:t>Choose an event or activity that brought you real pleasure, joy, happiness … Smile when you’ve chosen</a:t>
            </a:r>
          </a:p>
          <a:p>
            <a:r>
              <a:rPr lang="en-US" dirty="0">
                <a:solidFill>
                  <a:schemeClr val="tx1"/>
                </a:solidFill>
              </a:rPr>
              <a:t>Now, step into that experience. See what you saw then, hear what you heard then, think what you thought then, feel what you felt then. Smile when you’re there.</a:t>
            </a:r>
          </a:p>
          <a:p>
            <a:r>
              <a:rPr lang="en-US" dirty="0">
                <a:solidFill>
                  <a:schemeClr val="tx1"/>
                </a:solidFill>
              </a:rPr>
              <a:t>Re-live this experience as fully as you can. BE there! &lt;give them a while to enjoy it&gt;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One – remember, Two – feel, Three – breath, eyes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What did I do? Did anything get in the way?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9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34772-7F59-20EF-435F-045F30453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39" y="226229"/>
            <a:ext cx="4500562" cy="6280983"/>
          </a:xfrm>
        </p:spPr>
        <p:txBody>
          <a:bodyPr/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Deepen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 positive stuff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Emerge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 Magic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CA" sz="40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D27AE-F972-6136-F590-F0A16D2A0B4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00000" y="0"/>
            <a:ext cx="0" cy="0"/>
          </a:xfrm>
          <a:noFill/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2ED349-4DAD-8B2C-3030-ADC693486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600000" y="0"/>
            <a:ext cx="0" cy="0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F5AA2D-F1F2-4388-DF99-1A06B00CAA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3600000" y="0"/>
            <a:ext cx="0" cy="0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53F2ED-D360-1A5E-41AB-7EA9B6F5EAE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3600000" y="0"/>
            <a:ext cx="0" cy="0"/>
          </a:xfrm>
        </p:spPr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A5F37-CE39-3BF0-980D-30E898A1D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8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265025-F0B8-85A2-E25C-5D83380CA7B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701801" y="98449"/>
            <a:ext cx="6782022" cy="6661101"/>
          </a:xfrm>
          <a:noFill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External attention =&gt; Internal attention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Feet, hands, bum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Breathing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Heat, weight, comparisons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Conscious =&gt; unconscious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Find a pleasure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Step into it, experience it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One – remember; two – feel; three – breathe, eyes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What did I do? Did anything interfere?</a:t>
            </a:r>
            <a:endParaRPr lang="en-C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7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3EB36-C110-B492-C403-616E9904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9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7AC02C-D43F-F106-2BCC-49B49CF1EE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282" y="196850"/>
            <a:ext cx="4652683" cy="6310313"/>
          </a:xfrm>
        </p:spPr>
        <p:txBody>
          <a:bodyPr/>
          <a:lstStyle/>
          <a:p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Induction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Deepen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 positive stuff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Emerge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 Magic Questions</a:t>
            </a:r>
            <a:endParaRPr lang="en-CA" sz="40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623E9C8-9A1C-B6D0-FDD0-BFFD1740614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970588" y="196850"/>
            <a:ext cx="6221412" cy="63103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Close your eyes</a:t>
            </a:r>
          </a:p>
          <a:p>
            <a:r>
              <a:rPr lang="en-US" dirty="0">
                <a:solidFill>
                  <a:schemeClr val="tx1"/>
                </a:solidFill>
              </a:rPr>
              <a:t>Take a nice, deep breath</a:t>
            </a:r>
          </a:p>
          <a:p>
            <a:r>
              <a:rPr lang="en-US" dirty="0">
                <a:solidFill>
                  <a:schemeClr val="tx1"/>
                </a:solidFill>
              </a:rPr>
              <a:t>Go into trance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External =&gt; Internal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Relive positive experience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Breath, Eyes, Come back to the room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What did I do to make this a powerful, positive experience for you? Did anything interfere?</a:t>
            </a:r>
          </a:p>
          <a:p>
            <a:pPr marL="0" indent="0">
              <a:buNone/>
            </a:pP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71034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{D49F75E7-7802-45E3-ADD9-5ACF4E76F4D0}tf33713516_win32</Template>
  <TotalTime>502</TotalTime>
  <Words>619</Words>
  <Application>Microsoft Office PowerPoint</Application>
  <PresentationFormat>Widescreen</PresentationFormat>
  <Paragraphs>99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Walbaum Display</vt:lpstr>
      <vt:lpstr>3DFloatVTI</vt:lpstr>
      <vt:lpstr>Hypnosis 101  - the basics -</vt:lpstr>
      <vt:lpstr>Agenda  </vt:lpstr>
      <vt:lpstr>PowerPoint Presentation</vt:lpstr>
      <vt:lpstr>PowerPoint Presentation</vt:lpstr>
      <vt:lpstr>PowerPoint Presentation</vt:lpstr>
      <vt:lpstr>Emerge</vt:lpstr>
      <vt:lpstr> Do positive stuff       Emerge  2 Magic Questions</vt:lpstr>
      <vt:lpstr>Deepen     Do positive stuff  Emerge  2 Magic Questions</vt:lpstr>
      <vt:lpstr>  Induction  Deepen  Do positive stuff  Emerge  2 Magic Questions</vt:lpstr>
      <vt:lpstr>PowerPoint Presentation</vt:lpstr>
      <vt:lpstr>Final step: Reflection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Hypnosis 101  - the basics -</dc:title>
  <dc:creator>Bruce Anderson</dc:creator>
  <cp:lastModifiedBy>Bruce Anderson</cp:lastModifiedBy>
  <cp:revision>8</cp:revision>
  <dcterms:created xsi:type="dcterms:W3CDTF">2022-05-03T15:26:14Z</dcterms:created>
  <dcterms:modified xsi:type="dcterms:W3CDTF">2022-05-04T01:26:44Z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